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3"/>
  </p:normalViewPr>
  <p:slideViewPr>
    <p:cSldViewPr>
      <p:cViewPr varScale="1">
        <p:scale>
          <a:sx n="82" d="100"/>
          <a:sy n="82" d="100"/>
        </p:scale>
        <p:origin x="14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20369"/>
            <a:ext cx="1211580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0369"/>
            <a:ext cx="11363325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54766"/>
            <a:ext cx="11309985" cy="559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89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6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7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6335255"/>
            <a:ext cx="1220216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b="1" dirty="0">
                <a:solidFill>
                  <a:srgbClr val="34A5DA"/>
                </a:solidFill>
                <a:latin typeface="Arial"/>
                <a:cs typeface="Arial"/>
              </a:rPr>
              <a:t>Daḳota</a:t>
            </a:r>
            <a:r>
              <a:rPr sz="11500" b="1" spc="-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11500" b="1" dirty="0">
                <a:solidFill>
                  <a:srgbClr val="34A5DA"/>
                </a:solidFill>
                <a:latin typeface="Arial"/>
                <a:cs typeface="Arial"/>
              </a:rPr>
              <a:t>Language</a:t>
            </a:r>
            <a:endParaRPr sz="1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112930"/>
            <a:ext cx="119532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Mni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Sóta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Maḳoce: </a:t>
            </a:r>
            <a:r>
              <a:rPr sz="5000" dirty="0">
                <a:solidFill>
                  <a:srgbClr val="A6AAA9"/>
                </a:solidFill>
                <a:latin typeface="Arial"/>
                <a:cs typeface="Arial"/>
              </a:rPr>
              <a:t>The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Daḳota</a:t>
            </a:r>
            <a:r>
              <a:rPr sz="5000" spc="-75" dirty="0">
                <a:solidFill>
                  <a:srgbClr val="A6AAA9"/>
                </a:solidFill>
                <a:latin typeface="Arial"/>
                <a:cs typeface="Arial"/>
              </a:rPr>
              <a:t> </a:t>
            </a:r>
            <a:r>
              <a:rPr sz="5000" spc="-5" dirty="0">
                <a:solidFill>
                  <a:srgbClr val="A6AAA9"/>
                </a:solidFill>
                <a:latin typeface="Arial"/>
                <a:cs typeface="Arial"/>
              </a:rPr>
              <a:t>Homelands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4ABAEE-DCD8-BF48-AAF8-54236E50F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2"/>
    </mc:Choice>
    <mc:Fallback>
      <p:transition spd="slow" advTm="7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0369"/>
            <a:ext cx="11036300" cy="1761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Dakota</a:t>
            </a:r>
            <a:r>
              <a:rPr spc="-80" dirty="0"/>
              <a:t> </a:t>
            </a:r>
            <a:r>
              <a:rPr spc="-10" dirty="0"/>
              <a:t>Sounds: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514600"/>
            <a:ext cx="11851005" cy="3731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In the Dakota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language,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alphabet sounds never change.  Unlike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English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alphabet,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each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Dakota letter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sounds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same in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every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word.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This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means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that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words should be easy</a:t>
            </a:r>
            <a:r>
              <a:rPr sz="3400" spc="-12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to 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sound out once you are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familiar with the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alphabet.</a:t>
            </a:r>
            <a:endParaRPr sz="3400">
              <a:latin typeface="Arial"/>
              <a:cs typeface="Arial"/>
            </a:endParaRPr>
          </a:p>
          <a:p>
            <a:pPr marL="12700" marR="787400">
              <a:lnSpc>
                <a:spcPts val="6700"/>
              </a:lnSpc>
              <a:spcBef>
                <a:spcPts val="560"/>
              </a:spcBef>
            </a:pP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Absent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from Dakota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alphabet are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English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consonants:  </a:t>
            </a:r>
            <a:r>
              <a:rPr sz="3400" spc="-190" dirty="0">
                <a:solidFill>
                  <a:srgbClr val="34A5DA"/>
                </a:solidFill>
                <a:latin typeface="Arial"/>
                <a:cs typeface="Arial"/>
              </a:rPr>
              <a:t>F,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J, L,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Q, </a:t>
            </a:r>
            <a:r>
              <a:rPr sz="3400" spc="-80" dirty="0">
                <a:solidFill>
                  <a:srgbClr val="34A5DA"/>
                </a:solidFill>
                <a:latin typeface="Arial"/>
                <a:cs typeface="Arial"/>
              </a:rPr>
              <a:t>R,V,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and</a:t>
            </a:r>
            <a:r>
              <a:rPr sz="3400" spc="24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X.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E2C08B-9EB5-1646-8608-1C1CA0668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92"/>
    </mc:Choice>
    <mc:Fallback>
      <p:transition spd="slow" advTm="29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0369"/>
            <a:ext cx="9401810" cy="1761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Eight</a:t>
            </a:r>
            <a:r>
              <a:rPr spc="-80" dirty="0"/>
              <a:t> </a:t>
            </a:r>
            <a:r>
              <a:rPr spc="-130" dirty="0"/>
              <a:t>Vowels: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988840"/>
            <a:ext cx="940435" cy="669290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4300" spc="85" dirty="0">
                <a:solidFill>
                  <a:srgbClr val="34A5DA"/>
                </a:solidFill>
                <a:latin typeface="Lucida Grande"/>
                <a:cs typeface="Lucida Grande"/>
              </a:rPr>
              <a:t>‣</a:t>
            </a:r>
            <a:r>
              <a:rPr sz="6150" b="1" spc="127" baseline="-4065" dirty="0">
                <a:solidFill>
                  <a:srgbClr val="34A5DA"/>
                </a:solidFill>
                <a:latin typeface="Arial"/>
                <a:cs typeface="Arial"/>
              </a:rPr>
              <a:t>a</a:t>
            </a:r>
            <a:endParaRPr sz="6150" baseline="-4065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1640"/>
              </a:spcBef>
              <a:buSzPct val="104878"/>
              <a:buFont typeface="Lucida Grande"/>
              <a:buChar char="‣"/>
              <a:tabLst>
                <a:tab pos="292100" algn="l"/>
              </a:tabLst>
            </a:pPr>
            <a:r>
              <a:rPr sz="4100" b="1" spc="-5" dirty="0">
                <a:solidFill>
                  <a:srgbClr val="34A5DA"/>
                </a:solidFill>
                <a:latin typeface="Arial"/>
                <a:cs typeface="Arial"/>
              </a:rPr>
              <a:t>aƞ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4300" spc="85" dirty="0">
                <a:solidFill>
                  <a:srgbClr val="34A5DA"/>
                </a:solidFill>
                <a:latin typeface="Lucida Grande"/>
                <a:cs typeface="Lucida Grande"/>
              </a:rPr>
              <a:t>‣</a:t>
            </a:r>
            <a:r>
              <a:rPr sz="6150" b="1" spc="127" baseline="-4065" dirty="0">
                <a:solidFill>
                  <a:srgbClr val="34A5DA"/>
                </a:solidFill>
                <a:latin typeface="Arial"/>
                <a:cs typeface="Arial"/>
              </a:rPr>
              <a:t>e</a:t>
            </a:r>
            <a:endParaRPr sz="6150" baseline="-4065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4300" spc="85" dirty="0">
                <a:solidFill>
                  <a:srgbClr val="34A5DA"/>
                </a:solidFill>
                <a:latin typeface="Lucida Grande"/>
                <a:cs typeface="Lucida Grande"/>
              </a:rPr>
              <a:t>‣</a:t>
            </a:r>
            <a:r>
              <a:rPr sz="6150" b="1" spc="127" baseline="-4065" dirty="0">
                <a:solidFill>
                  <a:srgbClr val="34A5DA"/>
                </a:solidFill>
                <a:latin typeface="Arial"/>
                <a:cs typeface="Arial"/>
              </a:rPr>
              <a:t>i</a:t>
            </a:r>
            <a:endParaRPr sz="6150" baseline="-4065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1540"/>
              </a:spcBef>
              <a:buSzPct val="104878"/>
              <a:buFont typeface="Lucida Grande"/>
              <a:buChar char="‣"/>
              <a:tabLst>
                <a:tab pos="292100" algn="l"/>
              </a:tabLst>
            </a:pPr>
            <a:r>
              <a:rPr sz="4100" b="1" spc="-5" dirty="0">
                <a:solidFill>
                  <a:srgbClr val="34A5DA"/>
                </a:solidFill>
                <a:latin typeface="Arial"/>
                <a:cs typeface="Arial"/>
              </a:rPr>
              <a:t>iƞ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4300" spc="85" dirty="0">
                <a:solidFill>
                  <a:srgbClr val="34A5DA"/>
                </a:solidFill>
                <a:latin typeface="Lucida Grande"/>
                <a:cs typeface="Lucida Grande"/>
              </a:rPr>
              <a:t>‣</a:t>
            </a:r>
            <a:r>
              <a:rPr sz="6150" b="1" spc="127" baseline="-2710" dirty="0">
                <a:solidFill>
                  <a:srgbClr val="34A5DA"/>
                </a:solidFill>
                <a:latin typeface="Arial"/>
                <a:cs typeface="Arial"/>
              </a:rPr>
              <a:t>o</a:t>
            </a:r>
            <a:endParaRPr sz="6150" baseline="-27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4300" spc="85" dirty="0">
                <a:solidFill>
                  <a:srgbClr val="34A5DA"/>
                </a:solidFill>
                <a:latin typeface="Lucida Grande"/>
                <a:cs typeface="Lucida Grande"/>
              </a:rPr>
              <a:t>‣</a:t>
            </a:r>
            <a:r>
              <a:rPr sz="6150" b="1" spc="127" baseline="-2710" dirty="0">
                <a:solidFill>
                  <a:srgbClr val="34A5DA"/>
                </a:solidFill>
                <a:latin typeface="Arial"/>
                <a:cs typeface="Arial"/>
              </a:rPr>
              <a:t>u</a:t>
            </a:r>
            <a:endParaRPr sz="6150" baseline="-271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1540"/>
              </a:spcBef>
              <a:buSzPct val="104878"/>
              <a:buFont typeface="Lucida Grande"/>
              <a:buChar char="‣"/>
              <a:tabLst>
                <a:tab pos="292100" algn="l"/>
              </a:tabLst>
            </a:pPr>
            <a:r>
              <a:rPr sz="4100" b="1" spc="-10" dirty="0">
                <a:solidFill>
                  <a:srgbClr val="34A5DA"/>
                </a:solidFill>
                <a:latin typeface="Arial"/>
                <a:cs typeface="Arial"/>
              </a:rPr>
              <a:t>u</a:t>
            </a:r>
            <a:r>
              <a:rPr sz="4100" b="1" spc="-5" dirty="0">
                <a:solidFill>
                  <a:srgbClr val="34A5DA"/>
                </a:solidFill>
                <a:latin typeface="Arial"/>
                <a:cs typeface="Arial"/>
              </a:rPr>
              <a:t>ƞ</a:t>
            </a:r>
            <a:endParaRPr sz="41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982663-4815-5B40-B5CB-B6EBDC3C8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85"/>
    </mc:Choice>
    <mc:Fallback>
      <p:transition spd="slow" advTm="38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0369"/>
            <a:ext cx="5330825" cy="1761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Accent: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514600"/>
            <a:ext cx="12074525" cy="37312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291465">
              <a:lnSpc>
                <a:spcPts val="3900"/>
              </a:lnSpc>
              <a:spcBef>
                <a:spcPts val="380"/>
              </a:spcBef>
            </a:pP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Most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Dakota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words are pronounced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with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an unmarked</a:t>
            </a:r>
            <a:r>
              <a:rPr sz="3400" spc="-6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accent  on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second syllable.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In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words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that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begin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with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"wo"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accent is one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first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syllable.</a:t>
            </a:r>
            <a:endParaRPr sz="34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5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Wóuƞṡida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Humility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ts val="3900"/>
              </a:lnSpc>
              <a:spcBef>
                <a:spcPts val="290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If there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is a word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that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has a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first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syllable accent an accent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mark 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[ ́] will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sometimes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be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written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above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spc="-13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vowel.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C0DD1F-9F76-9C48-AE14-257978E76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04"/>
    </mc:Choice>
    <mc:Fallback>
      <p:transition spd="slow" advTm="46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0369"/>
            <a:ext cx="11815445" cy="1761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400" b="1" spc="-40" dirty="0">
                <a:solidFill>
                  <a:srgbClr val="34A5DA"/>
                </a:solidFill>
                <a:latin typeface="Arial"/>
                <a:cs typeface="Arial"/>
              </a:rPr>
              <a:t>Writing</a:t>
            </a:r>
            <a:r>
              <a:rPr sz="11400" b="1" spc="-6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11400" b="1" spc="-10" dirty="0">
                <a:solidFill>
                  <a:srgbClr val="34A5DA"/>
                </a:solidFill>
                <a:latin typeface="Arial"/>
                <a:cs typeface="Arial"/>
              </a:rPr>
              <a:t>Systems:</a:t>
            </a:r>
            <a:endParaRPr sz="1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514600"/>
            <a:ext cx="11684000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In Dakota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you may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notice that there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are a number of 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different 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writing systems/orthographies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used.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letters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may have  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different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kinds accent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marks/diacritics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on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letters.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BFADF4-C85A-F54B-834C-807902CCC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32"/>
    </mc:Choice>
    <mc:Fallback>
      <p:transition spd="slow" advTm="56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0369"/>
            <a:ext cx="4285615" cy="1761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ye/do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514600"/>
            <a:ext cx="11857355" cy="4582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484505">
              <a:lnSpc>
                <a:spcPts val="3900"/>
              </a:lnSpc>
              <a:spcBef>
                <a:spcPts val="38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In the Dakota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language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women us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'ye'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and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men use 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'do'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or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'wo'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at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end of a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sentence to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emphasize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 it.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For</a:t>
            </a:r>
            <a:r>
              <a:rPr sz="3400" spc="-1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example: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ts val="3900"/>
              </a:lnSpc>
              <a:spcBef>
                <a:spcPts val="2900"/>
              </a:spcBef>
            </a:pP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Female: 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Anna emakiyapi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ye.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(They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call me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Anna/My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name</a:t>
            </a:r>
            <a:r>
              <a:rPr sz="3400" spc="-19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is  Anna)</a:t>
            </a:r>
            <a:endParaRPr sz="3400">
              <a:latin typeface="Arial"/>
              <a:cs typeface="Arial"/>
            </a:endParaRPr>
          </a:p>
          <a:p>
            <a:pPr marL="12700" marR="606425">
              <a:lnSpc>
                <a:spcPts val="3900"/>
              </a:lnSpc>
              <a:spcBef>
                <a:spcPts val="2800"/>
              </a:spcBef>
            </a:pP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Male: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Fred </a:t>
            </a: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emakiyapi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do.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(They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Call me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Fred/My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name is 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Fred)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2423E8-C9FC-B548-B35B-E92C9417B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60"/>
    </mc:Choice>
    <mc:Fallback>
      <p:transition spd="slow" advTm="50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260</Words>
  <Application>Microsoft Macintosh PowerPoint</Application>
  <PresentationFormat>Custom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Office Theme</vt:lpstr>
      <vt:lpstr>PowerPoint Presentation</vt:lpstr>
      <vt:lpstr>Dakota Sounds:</vt:lpstr>
      <vt:lpstr>Eight Vowels:</vt:lpstr>
      <vt:lpstr>Accent:</vt:lpstr>
      <vt:lpstr>PowerPoint Presentation</vt:lpstr>
      <vt:lpstr>ye/do: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Mni-Sota Makoce Dakota Iyapi</dc:title>
  <cp:lastModifiedBy>Iyekiyapi Win</cp:lastModifiedBy>
  <cp:revision>2</cp:revision>
  <dcterms:created xsi:type="dcterms:W3CDTF">2019-11-10T17:21:43Z</dcterms:created>
  <dcterms:modified xsi:type="dcterms:W3CDTF">2020-04-26T20:59:30Z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2019-11-10T00:00:00Z</vt:filetime>
  </property>
</Properties>
</file>