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76" r:id="rId3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82" d="100"/>
          <a:sy n="82" d="100"/>
        </p:scale>
        <p:origin x="148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20369"/>
            <a:ext cx="12115800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0369"/>
            <a:ext cx="11363325" cy="1761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00" b="1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154766"/>
            <a:ext cx="11309985" cy="559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34A5D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6140894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5">
                <a:moveTo>
                  <a:pt x="0" y="262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181600"/>
            <a:ext cx="6758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70" dirty="0">
                <a:solidFill>
                  <a:srgbClr val="A6AAA9"/>
                </a:solidFill>
                <a:latin typeface="Arial"/>
                <a:cs typeface="Arial"/>
              </a:rPr>
              <a:t>DAḲOTA</a:t>
            </a:r>
            <a:r>
              <a:rPr sz="5400" spc="-355" dirty="0">
                <a:solidFill>
                  <a:srgbClr val="A6AAA9"/>
                </a:solidFill>
                <a:latin typeface="Arial"/>
                <a:cs typeface="Arial"/>
              </a:rPr>
              <a:t> </a:t>
            </a:r>
            <a:r>
              <a:rPr sz="5400" spc="-5" dirty="0">
                <a:solidFill>
                  <a:srgbClr val="A6AAA9"/>
                </a:solidFill>
                <a:latin typeface="Arial"/>
                <a:cs typeface="Arial"/>
              </a:rPr>
              <a:t>LANGUAGE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273800"/>
            <a:ext cx="121920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0" b="1" spc="-5" dirty="0">
                <a:solidFill>
                  <a:srgbClr val="34A5DA"/>
                </a:solidFill>
                <a:latin typeface="Arial"/>
                <a:cs typeface="Arial"/>
              </a:rPr>
              <a:t>Lesson</a:t>
            </a:r>
            <a:r>
              <a:rPr lang="en-US" sz="14000" b="1" spc="-5" dirty="0">
                <a:solidFill>
                  <a:srgbClr val="34A5DA"/>
                </a:solidFill>
                <a:latin typeface="Arial"/>
                <a:cs typeface="Arial"/>
              </a:rPr>
              <a:t> Five</a:t>
            </a:r>
            <a:endParaRPr sz="14000" dirty="0"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82787C5-0BCC-FF4E-AE48-257722C7B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9"/>
    </mc:Choice>
    <mc:Fallback>
      <p:transition spd="slow" advTm="6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77519"/>
            <a:ext cx="12073890" cy="1113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150" spc="-10" dirty="0"/>
              <a:t>Daḳota Langauge: Lesson</a:t>
            </a:r>
            <a:r>
              <a:rPr sz="7150" dirty="0"/>
              <a:t> </a:t>
            </a:r>
            <a:r>
              <a:rPr sz="7150" spc="-10" dirty="0"/>
              <a:t>5</a:t>
            </a:r>
            <a:endParaRPr sz="7150"/>
          </a:p>
        </p:txBody>
      </p:sp>
      <p:sp>
        <p:nvSpPr>
          <p:cNvPr id="3" name="object 3"/>
          <p:cNvSpPr txBox="1"/>
          <p:nvPr/>
        </p:nvSpPr>
        <p:spPr>
          <a:xfrm>
            <a:off x="444500" y="1722966"/>
            <a:ext cx="11220450" cy="2546350"/>
          </a:xfrm>
          <a:prstGeom prst="rect">
            <a:avLst/>
          </a:prstGeom>
        </p:spPr>
        <p:txBody>
          <a:bodyPr vert="horz" wrap="square" lIns="0" tIns="30861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243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  <a:tab pos="2976245" algn="l"/>
              </a:tabLst>
            </a:pPr>
            <a:r>
              <a:rPr sz="3400" b="1" spc="100" dirty="0" err="1">
                <a:solidFill>
                  <a:srgbClr val="34A5DA"/>
                </a:solidFill>
                <a:latin typeface="Arial"/>
                <a:cs typeface="Arial"/>
              </a:rPr>
              <a:t>Daḳota</a:t>
            </a:r>
            <a:r>
              <a:rPr sz="3400" b="1" spc="1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b="1" spc="100" dirty="0" err="1">
                <a:solidFill>
                  <a:srgbClr val="34A5DA"/>
                </a:solidFill>
                <a:latin typeface="Arial"/>
                <a:cs typeface="Arial"/>
              </a:rPr>
              <a:t>wi</a:t>
            </a:r>
            <a:r>
              <a:rPr lang="en-US" sz="3400" b="1" spc="100" dirty="0" err="1">
                <a:solidFill>
                  <a:srgbClr val="34A5DA"/>
                </a:solidFill>
                <a:latin typeface="Arial"/>
                <a:cs typeface="Arial"/>
              </a:rPr>
              <a:t>c̣oh</a:t>
            </a:r>
            <a:r>
              <a:rPr lang="en-US" sz="3400" b="1" spc="100" dirty="0">
                <a:solidFill>
                  <a:srgbClr val="34A5DA"/>
                </a:solidFill>
                <a:latin typeface="Arial"/>
                <a:cs typeface="Arial"/>
              </a:rPr>
              <a:t>̇</a:t>
            </a:r>
            <a:r>
              <a:rPr sz="3400" b="1" spc="100" dirty="0">
                <a:solidFill>
                  <a:srgbClr val="34A5DA"/>
                </a:solidFill>
                <a:latin typeface="Arial"/>
                <a:cs typeface="Arial"/>
              </a:rPr>
              <a:t>’</a:t>
            </a:r>
            <a:r>
              <a:rPr sz="3400" b="1" spc="100" dirty="0" err="1">
                <a:solidFill>
                  <a:srgbClr val="34A5DA"/>
                </a:solidFill>
                <a:latin typeface="Arial"/>
                <a:cs typeface="Arial"/>
              </a:rPr>
              <a:t>aƞ</a:t>
            </a:r>
            <a:r>
              <a:rPr sz="3400" b="1" spc="1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Daḳota ways of</a:t>
            </a:r>
            <a:r>
              <a:rPr sz="3400" spc="-2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living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  <a:tab pos="1417320" algn="l"/>
              </a:tabLst>
            </a:pPr>
            <a:r>
              <a:rPr sz="3400" b="1" spc="100" dirty="0" err="1">
                <a:solidFill>
                  <a:srgbClr val="34A5DA"/>
                </a:solidFill>
                <a:latin typeface="Arial"/>
                <a:cs typeface="Arial"/>
              </a:rPr>
              <a:t>Ikc</a:t>
            </a:r>
            <a:r>
              <a:rPr lang="en-US" sz="3400" b="1" spc="100" dirty="0" err="1">
                <a:solidFill>
                  <a:srgbClr val="34A5DA"/>
                </a:solidFill>
                <a:latin typeface="Arial"/>
                <a:cs typeface="Arial"/>
              </a:rPr>
              <a:t>̣e</a:t>
            </a:r>
            <a:r>
              <a:rPr lang="en-US" sz="3400" b="1" spc="1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b="1" spc="100" dirty="0" err="1">
                <a:solidFill>
                  <a:srgbClr val="34A5DA"/>
                </a:solidFill>
                <a:latin typeface="Arial"/>
                <a:cs typeface="Arial"/>
              </a:rPr>
              <a:t>wicaṡta</a:t>
            </a:r>
            <a:r>
              <a:rPr sz="3400" b="1" spc="10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Common</a:t>
            </a:r>
            <a:r>
              <a:rPr sz="3400" spc="-20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lang="en-US" sz="3400" spc="-20">
                <a:solidFill>
                  <a:srgbClr val="34A5DA"/>
                </a:solidFill>
                <a:latin typeface="Arial"/>
                <a:cs typeface="Arial"/>
              </a:rPr>
              <a:t>man/</a:t>
            </a:r>
            <a:r>
              <a:rPr sz="3400" spc="-5">
                <a:solidFill>
                  <a:srgbClr val="34A5DA"/>
                </a:solidFill>
                <a:latin typeface="Arial"/>
                <a:cs typeface="Arial"/>
              </a:rPr>
              <a:t>person</a:t>
            </a:r>
            <a:endParaRPr sz="3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2620"/>
              </a:spcBef>
              <a:buSzPct val="104411"/>
              <a:buFont typeface="Lucida Grande"/>
              <a:buChar char="‣"/>
              <a:tabLst>
                <a:tab pos="456565" algn="l"/>
                <a:tab pos="457200" algn="l"/>
              </a:tabLst>
            </a:pPr>
            <a:r>
              <a:rPr sz="3400" b="1" spc="-5" dirty="0">
                <a:solidFill>
                  <a:srgbClr val="34A5DA"/>
                </a:solidFill>
                <a:latin typeface="Arial"/>
                <a:cs typeface="Arial"/>
              </a:rPr>
              <a:t>Mitakuye </a:t>
            </a:r>
            <a:r>
              <a:rPr sz="3400" b="1" dirty="0">
                <a:solidFill>
                  <a:srgbClr val="34A5DA"/>
                </a:solidFill>
                <a:latin typeface="Arial"/>
                <a:cs typeface="Arial"/>
              </a:rPr>
              <a:t>owas’iƞ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– </a:t>
            </a:r>
            <a:r>
              <a:rPr sz="3400" spc="-5" dirty="0">
                <a:solidFill>
                  <a:srgbClr val="34A5DA"/>
                </a:solidFill>
                <a:latin typeface="Arial"/>
                <a:cs typeface="Arial"/>
              </a:rPr>
              <a:t>All my relations; we are all</a:t>
            </a:r>
            <a:r>
              <a:rPr sz="3400" spc="-245" dirty="0">
                <a:solidFill>
                  <a:srgbClr val="34A5DA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34A5DA"/>
                </a:solidFill>
                <a:latin typeface="Arial"/>
                <a:cs typeface="Arial"/>
              </a:rPr>
              <a:t>relatives</a:t>
            </a:r>
            <a:endParaRPr sz="3400" dirty="0">
              <a:latin typeface="Arial"/>
              <a:cs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EE1E5E0-AAFC-D24C-90DD-7D7B1AA34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0" y="8788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95"/>
    </mc:Choice>
    <mc:Fallback>
      <p:transition spd="slow" advTm="64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38</Words>
  <Application>Microsoft Macintosh PowerPoint</Application>
  <PresentationFormat>Custom</PresentationFormat>
  <Paragraphs>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Grande</vt:lpstr>
      <vt:lpstr>Office Theme</vt:lpstr>
      <vt:lpstr>PowerPoint Presentation</vt:lpstr>
      <vt:lpstr>Daḳota Langauge: Lesson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Mni-Sota Makoce Dakota Iyapi</dc:title>
  <cp:lastModifiedBy>Iyekiyapi Win</cp:lastModifiedBy>
  <cp:revision>2</cp:revision>
  <dcterms:created xsi:type="dcterms:W3CDTF">2019-11-10T17:21:43Z</dcterms:created>
  <dcterms:modified xsi:type="dcterms:W3CDTF">2020-04-26T21:28:18Z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2017-08-11T00:00:00Z</vt:filetime>
  </property>
  <property fmtid="{D5CDD505-2E9C-101B-9397-08002B2CF9AE}" pid="3" name="Creator">
    <vt:lpwstr>Keynote</vt:lpwstr>
  </property>
  <property fmtid="{D5CDD505-2E9C-101B-9397-08002B2CF9AE}" pid="4" name="LastSaved">
    <vt:filetime>2019-11-10T00:00:00Z</vt:filetime>
  </property>
</Properties>
</file>