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9" r:id="rId3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63"/>
  </p:normalViewPr>
  <p:slideViewPr>
    <p:cSldViewPr>
      <p:cViewPr varScale="1">
        <p:scale>
          <a:sx n="82" d="100"/>
          <a:sy n="82" d="100"/>
        </p:scale>
        <p:origin x="1488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4500" y="420369"/>
            <a:ext cx="12115800" cy="1761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400" b="1" i="0">
                <a:solidFill>
                  <a:srgbClr val="34A5D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34A5D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400" b="1" i="0">
                <a:solidFill>
                  <a:srgbClr val="34A5D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400" b="1" i="0">
                <a:solidFill>
                  <a:srgbClr val="34A5D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20369"/>
            <a:ext cx="11363325" cy="1761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400" b="1" i="0">
                <a:solidFill>
                  <a:srgbClr val="34A5D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2154766"/>
            <a:ext cx="11309985" cy="559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34A5D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400" y="6140889"/>
            <a:ext cx="12192000" cy="635"/>
          </a:xfrm>
          <a:custGeom>
            <a:avLst/>
            <a:gdLst/>
            <a:ahLst/>
            <a:cxnLst/>
            <a:rect l="l" t="t" r="r" b="b"/>
            <a:pathLst>
              <a:path w="12192000" h="635">
                <a:moveTo>
                  <a:pt x="0" y="266"/>
                </a:moveTo>
                <a:lnTo>
                  <a:pt x="12192000" y="0"/>
                </a:lnTo>
              </a:path>
            </a:pathLst>
          </a:custGeom>
          <a:ln w="38100">
            <a:solidFill>
              <a:srgbClr val="A7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6335255"/>
            <a:ext cx="12202160" cy="1778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500" b="1" dirty="0">
                <a:solidFill>
                  <a:srgbClr val="34A5DA"/>
                </a:solidFill>
                <a:latin typeface="Arial"/>
                <a:cs typeface="Arial"/>
              </a:rPr>
              <a:t>Lesson Eight</a:t>
            </a:r>
            <a:endParaRPr sz="1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5112930"/>
            <a:ext cx="1195324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>
                <a:solidFill>
                  <a:srgbClr val="A6AAA9"/>
                </a:solidFill>
                <a:latin typeface="Arial"/>
                <a:cs typeface="Arial"/>
              </a:rPr>
              <a:t>Mni </a:t>
            </a:r>
            <a:r>
              <a:rPr sz="5000" dirty="0">
                <a:solidFill>
                  <a:srgbClr val="A6AAA9"/>
                </a:solidFill>
                <a:latin typeface="Arial"/>
                <a:cs typeface="Arial"/>
              </a:rPr>
              <a:t>Sóta </a:t>
            </a:r>
            <a:r>
              <a:rPr sz="5000" spc="-5" dirty="0">
                <a:solidFill>
                  <a:srgbClr val="A6AAA9"/>
                </a:solidFill>
                <a:latin typeface="Arial"/>
                <a:cs typeface="Arial"/>
              </a:rPr>
              <a:t>Maḳoce: </a:t>
            </a:r>
            <a:r>
              <a:rPr sz="5000" dirty="0">
                <a:solidFill>
                  <a:srgbClr val="A6AAA9"/>
                </a:solidFill>
                <a:latin typeface="Arial"/>
                <a:cs typeface="Arial"/>
              </a:rPr>
              <a:t>The </a:t>
            </a:r>
            <a:r>
              <a:rPr sz="5000" spc="-5" dirty="0">
                <a:solidFill>
                  <a:srgbClr val="A6AAA9"/>
                </a:solidFill>
                <a:latin typeface="Arial"/>
                <a:cs typeface="Arial"/>
              </a:rPr>
              <a:t>Daḳota</a:t>
            </a:r>
            <a:r>
              <a:rPr sz="5000" spc="-75" dirty="0">
                <a:solidFill>
                  <a:srgbClr val="A6AAA9"/>
                </a:solidFill>
                <a:latin typeface="Arial"/>
                <a:cs typeface="Arial"/>
              </a:rPr>
              <a:t> </a:t>
            </a:r>
            <a:r>
              <a:rPr sz="5000" spc="-5" dirty="0">
                <a:solidFill>
                  <a:srgbClr val="A6AAA9"/>
                </a:solidFill>
                <a:latin typeface="Arial"/>
                <a:cs typeface="Arial"/>
              </a:rPr>
              <a:t>Homelands</a:t>
            </a:r>
            <a:endParaRPr sz="50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514"/>
    </mc:Choice>
    <mc:Fallback>
      <p:transition spd="slow" advTm="1151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77519"/>
            <a:ext cx="12073890" cy="1113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150" spc="-10" dirty="0"/>
              <a:t>Daḳota Langauge: Lesson</a:t>
            </a:r>
            <a:r>
              <a:rPr sz="7150" dirty="0"/>
              <a:t> </a:t>
            </a:r>
            <a:r>
              <a:rPr sz="7150" spc="-10" dirty="0"/>
              <a:t>8</a:t>
            </a:r>
            <a:endParaRPr sz="7150"/>
          </a:p>
        </p:txBody>
      </p:sp>
      <p:sp>
        <p:nvSpPr>
          <p:cNvPr id="3" name="object 3"/>
          <p:cNvSpPr txBox="1"/>
          <p:nvPr/>
        </p:nvSpPr>
        <p:spPr>
          <a:xfrm>
            <a:off x="444500" y="2019300"/>
            <a:ext cx="11941175" cy="274510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457200" marR="1675764" indent="-444500">
              <a:lnSpc>
                <a:spcPts val="3900"/>
              </a:lnSpc>
              <a:spcBef>
                <a:spcPts val="380"/>
              </a:spcBef>
              <a:buSzPct val="104411"/>
              <a:buFont typeface="Lucida Grande"/>
              <a:buChar char="‣"/>
              <a:tabLst>
                <a:tab pos="456565" algn="l"/>
                <a:tab pos="457200" algn="l"/>
              </a:tabLst>
            </a:pPr>
            <a:r>
              <a:rPr sz="3400" b="1" spc="-5" dirty="0">
                <a:solidFill>
                  <a:srgbClr val="34A5DA"/>
                </a:solidFill>
                <a:latin typeface="Arial"/>
                <a:cs typeface="Arial"/>
              </a:rPr>
              <a:t>Daḳota </a:t>
            </a:r>
            <a:r>
              <a:rPr sz="3400" b="1" dirty="0">
                <a:solidFill>
                  <a:srgbClr val="34A5DA"/>
                </a:solidFill>
                <a:latin typeface="Arial"/>
                <a:cs typeface="Arial"/>
              </a:rPr>
              <a:t>Iapi </a:t>
            </a:r>
            <a:r>
              <a:rPr sz="3400" b="1" spc="-25" dirty="0">
                <a:solidFill>
                  <a:srgbClr val="34A5DA"/>
                </a:solidFill>
                <a:latin typeface="Arial"/>
                <a:cs typeface="Arial"/>
              </a:rPr>
              <a:t>Teuƞḣiƞdapi </a:t>
            </a:r>
            <a:r>
              <a:rPr sz="3400" dirty="0">
                <a:solidFill>
                  <a:srgbClr val="34A5DA"/>
                </a:solidFill>
                <a:latin typeface="Arial"/>
                <a:cs typeface="Arial"/>
              </a:rPr>
              <a:t>– </a:t>
            </a:r>
            <a:r>
              <a:rPr sz="3400" spc="-35" dirty="0">
                <a:solidFill>
                  <a:srgbClr val="34A5DA"/>
                </a:solidFill>
                <a:latin typeface="Arial"/>
                <a:cs typeface="Arial"/>
              </a:rPr>
              <a:t>We </a:t>
            </a:r>
            <a:r>
              <a:rPr sz="3400" dirty="0">
                <a:solidFill>
                  <a:srgbClr val="34A5DA"/>
                </a:solidFill>
                <a:latin typeface="Arial"/>
                <a:cs typeface="Arial"/>
              </a:rPr>
              <a:t>cherish the </a:t>
            </a:r>
            <a:r>
              <a:rPr sz="3400" spc="-5" dirty="0">
                <a:solidFill>
                  <a:srgbClr val="34A5DA"/>
                </a:solidFill>
                <a:latin typeface="Arial"/>
                <a:cs typeface="Arial"/>
              </a:rPr>
              <a:t>Daḳota  </a:t>
            </a:r>
            <a:r>
              <a:rPr sz="3400" dirty="0">
                <a:solidFill>
                  <a:srgbClr val="34A5DA"/>
                </a:solidFill>
                <a:latin typeface="Arial"/>
                <a:cs typeface="Arial"/>
              </a:rPr>
              <a:t>language</a:t>
            </a:r>
            <a:endParaRPr sz="3400">
              <a:latin typeface="Arial"/>
              <a:cs typeface="Arial"/>
            </a:endParaRPr>
          </a:p>
          <a:p>
            <a:pPr marL="457200" indent="-444500">
              <a:lnSpc>
                <a:spcPct val="100000"/>
              </a:lnSpc>
              <a:spcBef>
                <a:spcPts val="2520"/>
              </a:spcBef>
              <a:buSzPct val="104411"/>
              <a:buFont typeface="Lucida Grande"/>
              <a:buChar char="‣"/>
              <a:tabLst>
                <a:tab pos="456565" algn="l"/>
                <a:tab pos="457200" algn="l"/>
              </a:tabLst>
            </a:pPr>
            <a:r>
              <a:rPr sz="3400" b="1" spc="-5" dirty="0">
                <a:solidFill>
                  <a:srgbClr val="34A5DA"/>
                </a:solidFill>
                <a:latin typeface="Arial"/>
                <a:cs typeface="Arial"/>
              </a:rPr>
              <a:t>Mitakuye </a:t>
            </a:r>
            <a:r>
              <a:rPr sz="3400" b="1" dirty="0">
                <a:solidFill>
                  <a:srgbClr val="34A5DA"/>
                </a:solidFill>
                <a:latin typeface="Arial"/>
                <a:cs typeface="Arial"/>
              </a:rPr>
              <a:t>owas’iƞ </a:t>
            </a:r>
            <a:r>
              <a:rPr sz="3400" dirty="0">
                <a:solidFill>
                  <a:srgbClr val="34A5DA"/>
                </a:solidFill>
                <a:latin typeface="Arial"/>
                <a:cs typeface="Arial"/>
              </a:rPr>
              <a:t>– </a:t>
            </a:r>
            <a:r>
              <a:rPr sz="3400" spc="-5" dirty="0">
                <a:solidFill>
                  <a:srgbClr val="34A5DA"/>
                </a:solidFill>
                <a:latin typeface="Arial"/>
                <a:cs typeface="Arial"/>
              </a:rPr>
              <a:t>All my relations; we are all</a:t>
            </a:r>
            <a:r>
              <a:rPr sz="3400" spc="-220" dirty="0">
                <a:solidFill>
                  <a:srgbClr val="34A5DA"/>
                </a:solidFill>
                <a:latin typeface="Arial"/>
                <a:cs typeface="Arial"/>
              </a:rPr>
              <a:t> </a:t>
            </a:r>
            <a:r>
              <a:rPr sz="3400" dirty="0">
                <a:solidFill>
                  <a:srgbClr val="34A5DA"/>
                </a:solidFill>
                <a:latin typeface="Arial"/>
                <a:cs typeface="Arial"/>
              </a:rPr>
              <a:t>relatives</a:t>
            </a:r>
            <a:endParaRPr sz="3400">
              <a:latin typeface="Arial"/>
              <a:cs typeface="Arial"/>
            </a:endParaRPr>
          </a:p>
          <a:p>
            <a:pPr marL="457200" indent="-444500">
              <a:lnSpc>
                <a:spcPct val="100000"/>
              </a:lnSpc>
              <a:spcBef>
                <a:spcPts val="2620"/>
              </a:spcBef>
              <a:buSzPct val="104411"/>
              <a:buFont typeface="Lucida Grande"/>
              <a:buChar char="‣"/>
              <a:tabLst>
                <a:tab pos="456565" algn="l"/>
                <a:tab pos="457200" algn="l"/>
              </a:tabLst>
            </a:pPr>
            <a:r>
              <a:rPr sz="3400" b="1" spc="-5" dirty="0">
                <a:solidFill>
                  <a:srgbClr val="34A5DA"/>
                </a:solidFill>
                <a:latin typeface="Arial"/>
                <a:cs typeface="Arial"/>
              </a:rPr>
              <a:t>Mni </a:t>
            </a:r>
            <a:r>
              <a:rPr sz="3400" b="1" dirty="0">
                <a:solidFill>
                  <a:srgbClr val="34A5DA"/>
                </a:solidFill>
                <a:latin typeface="Arial"/>
                <a:cs typeface="Arial"/>
              </a:rPr>
              <a:t>Sóta </a:t>
            </a:r>
            <a:r>
              <a:rPr sz="3400" b="1" spc="-5" dirty="0">
                <a:solidFill>
                  <a:srgbClr val="34A5DA"/>
                </a:solidFill>
                <a:latin typeface="Arial"/>
                <a:cs typeface="Arial"/>
              </a:rPr>
              <a:t>Maḳoce </a:t>
            </a:r>
            <a:r>
              <a:rPr sz="3400" dirty="0">
                <a:solidFill>
                  <a:srgbClr val="34A5DA"/>
                </a:solidFill>
                <a:latin typeface="Arial"/>
                <a:cs typeface="Arial"/>
              </a:rPr>
              <a:t>– </a:t>
            </a:r>
            <a:r>
              <a:rPr sz="3400" spc="-5" dirty="0">
                <a:solidFill>
                  <a:srgbClr val="34A5DA"/>
                </a:solidFill>
                <a:latin typeface="Arial"/>
                <a:cs typeface="Arial"/>
              </a:rPr>
              <a:t>Land where </a:t>
            </a:r>
            <a:r>
              <a:rPr sz="3400" dirty="0">
                <a:solidFill>
                  <a:srgbClr val="34A5DA"/>
                </a:solidFill>
                <a:latin typeface="Arial"/>
                <a:cs typeface="Arial"/>
              </a:rPr>
              <a:t>the </a:t>
            </a:r>
            <a:r>
              <a:rPr sz="3400" spc="-5" dirty="0">
                <a:solidFill>
                  <a:srgbClr val="34A5DA"/>
                </a:solidFill>
                <a:latin typeface="Arial"/>
                <a:cs typeface="Arial"/>
              </a:rPr>
              <a:t>waters reflect </a:t>
            </a:r>
            <a:r>
              <a:rPr sz="3400" dirty="0">
                <a:solidFill>
                  <a:srgbClr val="34A5DA"/>
                </a:solidFill>
                <a:latin typeface="Arial"/>
                <a:cs typeface="Arial"/>
              </a:rPr>
              <a:t>the</a:t>
            </a:r>
            <a:r>
              <a:rPr sz="3400" spc="-35" dirty="0">
                <a:solidFill>
                  <a:srgbClr val="34A5DA"/>
                </a:solidFill>
                <a:latin typeface="Arial"/>
                <a:cs typeface="Arial"/>
              </a:rPr>
              <a:t> </a:t>
            </a:r>
            <a:r>
              <a:rPr sz="3400" dirty="0">
                <a:solidFill>
                  <a:srgbClr val="34A5DA"/>
                </a:solidFill>
                <a:latin typeface="Arial"/>
                <a:cs typeface="Arial"/>
              </a:rPr>
              <a:t>skies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967"/>
    </mc:Choice>
    <mc:Fallback>
      <p:transition spd="slow" advTm="5396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</TotalTime>
  <Words>45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Lucida Grande</vt:lpstr>
      <vt:lpstr>Office Theme</vt:lpstr>
      <vt:lpstr>PowerPoint Presentation</vt:lpstr>
      <vt:lpstr>Daḳota Langauge: Lesson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Mni-Sota Makoce Dakota Iyapi</dc:title>
  <cp:lastModifiedBy>St Clair, Darlene K</cp:lastModifiedBy>
  <cp:revision>3</cp:revision>
  <dcterms:created xsi:type="dcterms:W3CDTF">2019-11-10T17:21:43Z</dcterms:created>
  <dcterms:modified xsi:type="dcterms:W3CDTF">2021-09-29T17:17:29Z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2017-08-11T00:00:00Z</vt:filetime>
  </property>
  <property fmtid="{D5CDD505-2E9C-101B-9397-08002B2CF9AE}" pid="3" name="Creator">
    <vt:lpwstr>Keynote</vt:lpwstr>
  </property>
  <property fmtid="{D5CDD505-2E9C-101B-9397-08002B2CF9AE}" pid="4" name="LastSaved">
    <vt:filetime>2019-11-10T00:00:00Z</vt:filetime>
  </property>
</Properties>
</file>